
<file path=[Content_Types].xml><?xml version="1.0" encoding="utf-8"?>
<Types xmlns="http://schemas.openxmlformats.org/package/2006/content-types">
  <Default ContentType="application/xml" Extension="xml"/>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4.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4.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4.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4.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4.xml"/><Relationship Id="rId3" Type="http://schemas.openxmlformats.org/officeDocument/2006/relationships/presProps" Target="presProps4.xml"/><Relationship Id="rId4" Type="http://schemas.openxmlformats.org/officeDocument/2006/relationships/slideMaster" Target="slideMasters/slideMaster1.xml"/><Relationship Id="rId9" Type="http://schemas.openxmlformats.org/officeDocument/2006/relationships/slide" Target="slides/slide4.xml"/><Relationship Id="rId25" Type="http://schemas.openxmlformats.org/officeDocument/2006/relationships/slide" Target="slides/slide20.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 name="Shape 50"/>
        <p:cNvGrpSpPr/>
        <p:nvPr/>
      </p:nvGrpSpPr>
      <p:grpSpPr>
        <a:xfrm>
          <a:off x="0" y="0"/>
          <a:ext cx="0" cy="0"/>
          <a:chOff x="0" y="0"/>
          <a:chExt cx="0" cy="0"/>
        </a:xfrm>
      </p:grpSpPr>
      <p:sp>
        <p:nvSpPr>
          <p:cNvPr id="51" name="Google Shape;51;g20a7bda5297f74a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20a7bda5297f74a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9" name="Shape 99"/>
        <p:cNvGrpSpPr/>
        <p:nvPr/>
      </p:nvGrpSpPr>
      <p:grpSpPr>
        <a:xfrm>
          <a:off x="0" y="0"/>
          <a:ext cx="0" cy="0"/>
          <a:chOff x="0" y="0"/>
          <a:chExt cx="0" cy="0"/>
        </a:xfrm>
      </p:grpSpPr>
      <p:sp>
        <p:nvSpPr>
          <p:cNvPr id="100" name="Google Shape;100;g1d6efade6418af01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1d6efade6418af01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5" name="Shape 105"/>
        <p:cNvGrpSpPr/>
        <p:nvPr/>
      </p:nvGrpSpPr>
      <p:grpSpPr>
        <a:xfrm>
          <a:off x="0" y="0"/>
          <a:ext cx="0" cy="0"/>
          <a:chOff x="0" y="0"/>
          <a:chExt cx="0" cy="0"/>
        </a:xfrm>
      </p:grpSpPr>
      <p:sp>
        <p:nvSpPr>
          <p:cNvPr id="106" name="Google Shape;106;g1d6efade6418af01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1d6efade6418af0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0" name="Shape 110"/>
        <p:cNvGrpSpPr/>
        <p:nvPr/>
      </p:nvGrpSpPr>
      <p:grpSpPr>
        <a:xfrm>
          <a:off x="0" y="0"/>
          <a:ext cx="0" cy="0"/>
          <a:chOff x="0" y="0"/>
          <a:chExt cx="0" cy="0"/>
        </a:xfrm>
      </p:grpSpPr>
      <p:sp>
        <p:nvSpPr>
          <p:cNvPr id="111" name="Google Shape;111;g3c0acd0bf83c3a1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3c0acd0bf83c3a1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6" name="Shape 116"/>
        <p:cNvGrpSpPr/>
        <p:nvPr/>
      </p:nvGrpSpPr>
      <p:grpSpPr>
        <a:xfrm>
          <a:off x="0" y="0"/>
          <a:ext cx="0" cy="0"/>
          <a:chOff x="0" y="0"/>
          <a:chExt cx="0" cy="0"/>
        </a:xfrm>
      </p:grpSpPr>
      <p:sp>
        <p:nvSpPr>
          <p:cNvPr id="117" name="Google Shape;117;g3c0acd0bf83c3a1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3c0acd0bf83c3a1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1" name="Shape 121"/>
        <p:cNvGrpSpPr/>
        <p:nvPr/>
      </p:nvGrpSpPr>
      <p:grpSpPr>
        <a:xfrm>
          <a:off x="0" y="0"/>
          <a:ext cx="0" cy="0"/>
          <a:chOff x="0" y="0"/>
          <a:chExt cx="0" cy="0"/>
        </a:xfrm>
      </p:grpSpPr>
      <p:sp>
        <p:nvSpPr>
          <p:cNvPr id="122" name="Google Shape;122;g3c0acd0bf83c3a11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3c0acd0bf83c3a11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7" name="Shape 127"/>
        <p:cNvGrpSpPr/>
        <p:nvPr/>
      </p:nvGrpSpPr>
      <p:grpSpPr>
        <a:xfrm>
          <a:off x="0" y="0"/>
          <a:ext cx="0" cy="0"/>
          <a:chOff x="0" y="0"/>
          <a:chExt cx="0" cy="0"/>
        </a:xfrm>
      </p:grpSpPr>
      <p:sp>
        <p:nvSpPr>
          <p:cNvPr id="128" name="Google Shape;128;g6e1ffc8425ed78fc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6e1ffc8425ed78fc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2" name="Shape 132"/>
        <p:cNvGrpSpPr/>
        <p:nvPr/>
      </p:nvGrpSpPr>
      <p:grpSpPr>
        <a:xfrm>
          <a:off x="0" y="0"/>
          <a:ext cx="0" cy="0"/>
          <a:chOff x="0" y="0"/>
          <a:chExt cx="0" cy="0"/>
        </a:xfrm>
      </p:grpSpPr>
      <p:sp>
        <p:nvSpPr>
          <p:cNvPr id="133" name="Google Shape;133;g6e1ffc8425ed78fc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6e1ffc8425ed78fc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7" name="Shape 137"/>
        <p:cNvGrpSpPr/>
        <p:nvPr/>
      </p:nvGrpSpPr>
      <p:grpSpPr>
        <a:xfrm>
          <a:off x="0" y="0"/>
          <a:ext cx="0" cy="0"/>
          <a:chOff x="0" y="0"/>
          <a:chExt cx="0" cy="0"/>
        </a:xfrm>
      </p:grpSpPr>
      <p:sp>
        <p:nvSpPr>
          <p:cNvPr id="138" name="Google Shape;138;g6e1ffc8425ed78fc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6e1ffc8425ed78fc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Google Shape;145;g5584077b45655fa9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5584077b45655fa9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 name="Shape 149"/>
        <p:cNvGrpSpPr/>
        <p:nvPr/>
      </p:nvGrpSpPr>
      <p:grpSpPr>
        <a:xfrm>
          <a:off x="0" y="0"/>
          <a:ext cx="0" cy="0"/>
          <a:chOff x="0" y="0"/>
          <a:chExt cx="0" cy="0"/>
        </a:xfrm>
      </p:grpSpPr>
      <p:sp>
        <p:nvSpPr>
          <p:cNvPr id="150" name="Google Shape;150;ga42604a4cf9753c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a42604a4cf9753c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 name="Shape 55"/>
        <p:cNvGrpSpPr/>
        <p:nvPr/>
      </p:nvGrpSpPr>
      <p:grpSpPr>
        <a:xfrm>
          <a:off x="0" y="0"/>
          <a:ext cx="0" cy="0"/>
          <a:chOff x="0" y="0"/>
          <a:chExt cx="0" cy="0"/>
        </a:xfrm>
      </p:grpSpPr>
      <p:sp>
        <p:nvSpPr>
          <p:cNvPr id="56" name="Google Shape;56;g690778eae13f2051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g690778eae13f2051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5" name="Shape 155"/>
        <p:cNvGrpSpPr/>
        <p:nvPr/>
      </p:nvGrpSpPr>
      <p:grpSpPr>
        <a:xfrm>
          <a:off x="0" y="0"/>
          <a:ext cx="0" cy="0"/>
          <a:chOff x="0" y="0"/>
          <a:chExt cx="0" cy="0"/>
        </a:xfrm>
      </p:grpSpPr>
      <p:sp>
        <p:nvSpPr>
          <p:cNvPr id="156" name="Google Shape;156;ga42604a4cf9753c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a42604a4cf9753c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 name="Shape 60"/>
        <p:cNvGrpSpPr/>
        <p:nvPr/>
      </p:nvGrpSpPr>
      <p:grpSpPr>
        <a:xfrm>
          <a:off x="0" y="0"/>
          <a:ext cx="0" cy="0"/>
          <a:chOff x="0" y="0"/>
          <a:chExt cx="0" cy="0"/>
        </a:xfrm>
      </p:grpSpPr>
      <p:sp>
        <p:nvSpPr>
          <p:cNvPr id="61" name="Google Shape;61;g394b66283d7d5981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394b66283d7d5981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 name="Shape 66"/>
        <p:cNvGrpSpPr/>
        <p:nvPr/>
      </p:nvGrpSpPr>
      <p:grpSpPr>
        <a:xfrm>
          <a:off x="0" y="0"/>
          <a:ext cx="0" cy="0"/>
          <a:chOff x="0" y="0"/>
          <a:chExt cx="0" cy="0"/>
        </a:xfrm>
      </p:grpSpPr>
      <p:sp>
        <p:nvSpPr>
          <p:cNvPr id="67" name="Google Shape;67;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8" name="Google Shape;68;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 name="Shape 71"/>
        <p:cNvGrpSpPr/>
        <p:nvPr/>
      </p:nvGrpSpPr>
      <p:grpSpPr>
        <a:xfrm>
          <a:off x="0" y="0"/>
          <a:ext cx="0" cy="0"/>
          <a:chOff x="0" y="0"/>
          <a:chExt cx="0" cy="0"/>
        </a:xfrm>
      </p:grpSpPr>
      <p:sp>
        <p:nvSpPr>
          <p:cNvPr id="72" name="Google Shape;72;g394b66283d7d5981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394b66283d7d5981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 name="Shape 77"/>
        <p:cNvGrpSpPr/>
        <p:nvPr/>
      </p:nvGrpSpPr>
      <p:grpSpPr>
        <a:xfrm>
          <a:off x="0" y="0"/>
          <a:ext cx="0" cy="0"/>
          <a:chOff x="0" y="0"/>
          <a:chExt cx="0" cy="0"/>
        </a:xfrm>
      </p:grpSpPr>
      <p:sp>
        <p:nvSpPr>
          <p:cNvPr id="78" name="Google Shape;78;g394b66283d7d5981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394b66283d7d5981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 name="Shape 83"/>
        <p:cNvGrpSpPr/>
        <p:nvPr/>
      </p:nvGrpSpPr>
      <p:grpSpPr>
        <a:xfrm>
          <a:off x="0" y="0"/>
          <a:ext cx="0" cy="0"/>
          <a:chOff x="0" y="0"/>
          <a:chExt cx="0" cy="0"/>
        </a:xfrm>
      </p:grpSpPr>
      <p:sp>
        <p:nvSpPr>
          <p:cNvPr id="84" name="Google Shape;84;g394b66283d7d5981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394b66283d7d5981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8" name="Shape 88"/>
        <p:cNvGrpSpPr/>
        <p:nvPr/>
      </p:nvGrpSpPr>
      <p:grpSpPr>
        <a:xfrm>
          <a:off x="0" y="0"/>
          <a:ext cx="0" cy="0"/>
          <a:chOff x="0" y="0"/>
          <a:chExt cx="0" cy="0"/>
        </a:xfrm>
      </p:grpSpPr>
      <p:sp>
        <p:nvSpPr>
          <p:cNvPr id="89" name="Google Shape;89;g1d6efade6418af0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1d6efade6418af0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4" name="Shape 94"/>
        <p:cNvGrpSpPr/>
        <p:nvPr/>
      </p:nvGrpSpPr>
      <p:grpSpPr>
        <a:xfrm>
          <a:off x="0" y="0"/>
          <a:ext cx="0" cy="0"/>
          <a:chOff x="0" y="0"/>
          <a:chExt cx="0" cy="0"/>
        </a:xfrm>
      </p:grpSpPr>
      <p:sp>
        <p:nvSpPr>
          <p:cNvPr id="95" name="Google Shape;95;g1d6efade6418af0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1d6efade6418af0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3" name="Shape 183"/>
        <p:cNvGrpSpPr/>
        <p:nvPr/>
      </p:nvGrpSpPr>
      <p:grpSpPr>
        <a:xfrm>
          <a:off x="0" y="0"/>
          <a:ext cx="0" cy="0"/>
          <a:chOff x="0" y="0"/>
          <a:chExt cx="0" cy="0"/>
        </a:xfrm>
      </p:grpSpPr>
      <p:sp>
        <p:nvSpPr>
          <p:cNvPr id="184" name="Google Shape;184;p1"/>
          <p:cNvSpPr txBox="1"/>
          <p:nvPr>
            <p:ph type="title"/>
          </p:nvPr>
        </p:nvSpPr>
        <p:spPr>
          <a:xfrm>
            <a:off x="1388105" y="526350"/>
            <a:ext cx="6367800" cy="40908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4800"/>
              <a:buNone/>
            </a:pPr>
            <a:r>
              <a:rPr lang="en" sz="3200">
                <a:latin typeface="Calibri"/>
                <a:ea typeface="Calibri"/>
                <a:cs typeface="Calibri"/>
                <a:sym typeface="Calibri"/>
              </a:rPr>
              <a:t>Submitted by: </a:t>
            </a:r>
            <a:endParaRPr sz="3200">
              <a:latin typeface="Calibri"/>
              <a:ea typeface="Calibri"/>
              <a:cs typeface="Calibri"/>
              <a:sym typeface="Calibri"/>
            </a:endParaRPr>
          </a:p>
          <a:p>
            <a:pPr indent="0" lvl="0" marL="0" rtl="0" algn="ctr">
              <a:lnSpc>
                <a:spcPct val="100000"/>
              </a:lnSpc>
              <a:spcBef>
                <a:spcPts val="0"/>
              </a:spcBef>
              <a:spcAft>
                <a:spcPts val="0"/>
              </a:spcAft>
              <a:buSzPts val="4800"/>
              <a:buNone/>
            </a:pPr>
            <a:r>
              <a:rPr lang="en" sz="3200">
                <a:latin typeface="Calibri"/>
                <a:ea typeface="Calibri"/>
                <a:cs typeface="Calibri"/>
                <a:sym typeface="Calibri"/>
              </a:rPr>
              <a:t>Zainab Eman (roll no. 029)</a:t>
            </a:r>
            <a:endParaRPr sz="3200">
              <a:latin typeface="Calibri"/>
              <a:ea typeface="Calibri"/>
              <a:cs typeface="Calibri"/>
              <a:sym typeface="Calibri"/>
            </a:endParaRPr>
          </a:p>
          <a:p>
            <a:pPr indent="0" lvl="0" marL="0" rtl="0" algn="ctr">
              <a:lnSpc>
                <a:spcPct val="100000"/>
              </a:lnSpc>
              <a:spcBef>
                <a:spcPts val="0"/>
              </a:spcBef>
              <a:spcAft>
                <a:spcPts val="0"/>
              </a:spcAft>
              <a:buSzPts val="4800"/>
              <a:buNone/>
            </a:pPr>
            <a:r>
              <a:rPr lang="en" sz="3200">
                <a:latin typeface="Calibri"/>
                <a:ea typeface="Calibri"/>
                <a:cs typeface="Calibri"/>
                <a:sym typeface="Calibri"/>
              </a:rPr>
              <a:t>Subject : psychopathology </a:t>
            </a:r>
            <a:endParaRPr sz="3200">
              <a:solidFill>
                <a:srgbClr val="888888"/>
              </a:solidFill>
              <a:latin typeface="Calibri"/>
              <a:ea typeface="Calibri"/>
              <a:cs typeface="Calibri"/>
              <a:sym typeface="Calibri"/>
            </a:endParaRPr>
          </a:p>
          <a:p>
            <a:pPr indent="0" lvl="0" marL="0" rtl="0" algn="ctr">
              <a:lnSpc>
                <a:spcPct val="100000"/>
              </a:lnSpc>
              <a:spcBef>
                <a:spcPts val="640"/>
              </a:spcBef>
              <a:spcAft>
                <a:spcPts val="0"/>
              </a:spcAft>
              <a:buClr>
                <a:schemeClr val="dk1"/>
              </a:buClr>
              <a:buSzPts val="3200"/>
              <a:buFont typeface="Arial"/>
              <a:buNone/>
            </a:pPr>
            <a:r>
              <a:rPr lang="en" sz="3200">
                <a:latin typeface="Calibri"/>
                <a:ea typeface="Calibri"/>
                <a:cs typeface="Calibri"/>
                <a:sym typeface="Calibri"/>
              </a:rPr>
              <a:t>Submitted to: Dr. Samar Fahad</a:t>
            </a:r>
            <a:endParaRPr sz="3200">
              <a:latin typeface="Calibri"/>
              <a:ea typeface="Calibri"/>
              <a:cs typeface="Calibri"/>
              <a:sym typeface="Calibri"/>
            </a:endParaRPr>
          </a:p>
          <a:p>
            <a:pPr indent="0" lvl="0" marL="0" rtl="0" algn="ctr">
              <a:lnSpc>
                <a:spcPct val="100000"/>
              </a:lnSpc>
              <a:spcBef>
                <a:spcPts val="640"/>
              </a:spcBef>
              <a:spcAft>
                <a:spcPts val="0"/>
              </a:spcAft>
              <a:buClr>
                <a:schemeClr val="dk1"/>
              </a:buClr>
              <a:buSzPts val="3200"/>
              <a:buFont typeface="Arial"/>
              <a:buNone/>
            </a:pPr>
            <a:r>
              <a:rPr lang="en" sz="3200">
                <a:latin typeface="Calibri"/>
                <a:ea typeface="Calibri"/>
                <a:cs typeface="Calibri"/>
                <a:sym typeface="Calibri"/>
              </a:rPr>
              <a:t>Department of applied psychology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2" name="Shape 102"/>
        <p:cNvGrpSpPr/>
        <p:nvPr/>
      </p:nvGrpSpPr>
      <p:grpSpPr>
        <a:xfrm>
          <a:off x="0" y="0"/>
          <a:ext cx="0" cy="0"/>
          <a:chOff x="0" y="0"/>
          <a:chExt cx="0" cy="0"/>
        </a:xfrm>
      </p:grpSpPr>
      <p:sp>
        <p:nvSpPr>
          <p:cNvPr id="103" name="Google Shape;103;p22"/>
          <p:cNvSpPr txBox="1"/>
          <p:nvPr>
            <p:ph type="title"/>
          </p:nvPr>
        </p:nvSpPr>
        <p:spPr>
          <a:xfrm>
            <a:off x="311700" y="258618"/>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Erectile Dysfunction </a:t>
            </a:r>
            <a:endParaRPr b="1"/>
          </a:p>
          <a:p>
            <a:pPr indent="0" lvl="0" marL="0" rtl="0" algn="l">
              <a:spcBef>
                <a:spcPts val="0"/>
              </a:spcBef>
              <a:spcAft>
                <a:spcPts val="0"/>
              </a:spcAft>
              <a:buNone/>
            </a:pPr>
            <a:r>
              <a:t/>
            </a:r>
            <a:endParaRPr b="1"/>
          </a:p>
        </p:txBody>
      </p:sp>
      <p:sp>
        <p:nvSpPr>
          <p:cNvPr id="104" name="Google Shape;104;p22"/>
          <p:cNvSpPr txBox="1"/>
          <p:nvPr>
            <p:ph idx="1" type="body"/>
          </p:nvPr>
        </p:nvSpPr>
        <p:spPr>
          <a:xfrm>
            <a:off x="311700" y="863559"/>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900"/>
              <a:t>Erectile dysfunction or impotence is a sexual dysfunction characterized by the inability to develop or maintain an erection of the penis.</a:t>
            </a:r>
            <a:endParaRPr sz="1900"/>
          </a:p>
          <a:p>
            <a:pPr indent="-349250" lvl="0" marL="457200" rtl="0" algn="l">
              <a:spcBef>
                <a:spcPts val="1600"/>
              </a:spcBef>
              <a:spcAft>
                <a:spcPts val="0"/>
              </a:spcAft>
              <a:buSzPts val="1900"/>
              <a:buChar char="●"/>
            </a:pPr>
            <a:r>
              <a:rPr b="1" lang="en" sz="1900"/>
              <a:t>Causes</a:t>
            </a:r>
            <a:endParaRPr b="1" sz="1900"/>
          </a:p>
          <a:p>
            <a:pPr indent="0" lvl="0" marL="0" rtl="0" algn="l">
              <a:spcBef>
                <a:spcPts val="1600"/>
              </a:spcBef>
              <a:spcAft>
                <a:spcPts val="1600"/>
              </a:spcAft>
              <a:buNone/>
            </a:pPr>
            <a:r>
              <a:rPr lang="en" sz="1900"/>
              <a:t>There are various underlying causes, such as damage to the nervi erigentes which prevents or delays erection, or diabetes as well as cardiovascular disease, which simply decreases blood flow to the tissue in the penis, many of which are medically reversible.Diseases are also common causes of erectile dysfunctional; especially in men. Diseases such as cardiovascular disease, multiple sclerosis, kidney failure, vascular disease and spinal cord injury are the source of erectile dysfunction.</a:t>
            </a:r>
            <a:endParaRPr sz="19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8" name="Shape 108"/>
        <p:cNvGrpSpPr/>
        <p:nvPr/>
      </p:nvGrpSpPr>
      <p:grpSpPr>
        <a:xfrm>
          <a:off x="0" y="0"/>
          <a:ext cx="0" cy="0"/>
          <a:chOff x="0" y="0"/>
          <a:chExt cx="0" cy="0"/>
        </a:xfrm>
      </p:grpSpPr>
      <p:sp>
        <p:nvSpPr>
          <p:cNvPr id="109" name="Google Shape;109;p23"/>
          <p:cNvSpPr txBox="1"/>
          <p:nvPr>
            <p:ph idx="1" type="body"/>
          </p:nvPr>
        </p:nvSpPr>
        <p:spPr>
          <a:xfrm>
            <a:off x="311700" y="540279"/>
            <a:ext cx="8520600" cy="34164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SzPts val="2000"/>
              <a:buChar char="●"/>
            </a:pPr>
            <a:r>
              <a:rPr b="1" lang="en" sz="2000"/>
              <a:t>Diagnostic criteria </a:t>
            </a:r>
            <a:endParaRPr b="1" sz="2000"/>
          </a:p>
          <a:p>
            <a:pPr indent="0" lvl="0" marL="0" rtl="0" algn="l">
              <a:spcBef>
                <a:spcPts val="1600"/>
              </a:spcBef>
              <a:spcAft>
                <a:spcPts val="0"/>
              </a:spcAft>
              <a:buNone/>
            </a:pPr>
            <a:r>
              <a:rPr lang="en" sz="2000"/>
              <a:t>Being unable to have or keep erection adequate for sexual activity or reduced sexual desire is the defining mark of erectile dysfunction. The problem may manifest itself in several ways</a:t>
            </a:r>
            <a:endParaRPr sz="2000"/>
          </a:p>
          <a:p>
            <a:pPr indent="-355600" lvl="0" marL="457200" rtl="0" algn="l">
              <a:spcBef>
                <a:spcPts val="1600"/>
              </a:spcBef>
              <a:spcAft>
                <a:spcPts val="0"/>
              </a:spcAft>
              <a:buSzPts val="2000"/>
              <a:buChar char="●"/>
            </a:pPr>
            <a:r>
              <a:rPr b="1" lang="en" sz="2000"/>
              <a:t>Treatment </a:t>
            </a:r>
            <a:endParaRPr b="1" sz="2000"/>
          </a:p>
          <a:p>
            <a:pPr indent="0" lvl="0" marL="0" rtl="0" algn="l">
              <a:spcBef>
                <a:spcPts val="1600"/>
              </a:spcBef>
              <a:spcAft>
                <a:spcPts val="0"/>
              </a:spcAft>
              <a:buNone/>
            </a:pPr>
            <a:r>
              <a:rPr lang="en" sz="2000"/>
              <a:t>Oral medications are a successful erectile dysfunction treatment for many men. They include sildenafil, Tadalafil, Vardenafil, Avanafil etc. Other medications include Alprostadil self-injection, testosterone replacement, implants or psychological counseling.</a:t>
            </a:r>
            <a:endParaRPr sz="2000"/>
          </a:p>
          <a:p>
            <a:pPr indent="0" lvl="0" marL="0" rtl="0" algn="l">
              <a:spcBef>
                <a:spcPts val="1600"/>
              </a:spcBef>
              <a:spcAft>
                <a:spcPts val="1600"/>
              </a:spcAft>
              <a:buNone/>
            </a:pPr>
            <a:r>
              <a:t/>
            </a:r>
            <a:endParaRPr sz="20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3" name="Shape 113"/>
        <p:cNvGrpSpPr/>
        <p:nvPr/>
      </p:nvGrpSpPr>
      <p:grpSpPr>
        <a:xfrm>
          <a:off x="0" y="0"/>
          <a:ext cx="0" cy="0"/>
          <a:chOff x="0" y="0"/>
          <a:chExt cx="0" cy="0"/>
        </a:xfrm>
      </p:grpSpPr>
      <p:sp>
        <p:nvSpPr>
          <p:cNvPr id="114" name="Google Shape;114;p2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Premature Ejaculation </a:t>
            </a:r>
            <a:endParaRPr b="1"/>
          </a:p>
        </p:txBody>
      </p:sp>
      <p:sp>
        <p:nvSpPr>
          <p:cNvPr id="115" name="Google Shape;115;p2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900"/>
              <a:t>Premature ejaculation is when ejaculation occurs before the partner achieves orgasm, or a mutually satisfactory length of time has passed during intercourse. There is no correct length of time for intercourse to last, but generally, premature ejaculation is thought to occur when ejaculation occurs in under two minutes from the time of the insertion of the penis.</a:t>
            </a:r>
            <a:endParaRPr sz="1900"/>
          </a:p>
          <a:p>
            <a:pPr indent="-349250" lvl="0" marL="457200" rtl="0" algn="l">
              <a:spcBef>
                <a:spcPts val="1600"/>
              </a:spcBef>
              <a:spcAft>
                <a:spcPts val="0"/>
              </a:spcAft>
              <a:buSzPts val="1900"/>
              <a:buChar char="●"/>
            </a:pPr>
            <a:r>
              <a:rPr b="1" lang="en" sz="1900"/>
              <a:t>Diagnostic criteria </a:t>
            </a:r>
            <a:endParaRPr b="1" sz="1900"/>
          </a:p>
          <a:p>
            <a:pPr indent="0" lvl="0" marL="0" rtl="0" algn="l">
              <a:spcBef>
                <a:spcPts val="1600"/>
              </a:spcBef>
              <a:spcAft>
                <a:spcPts val="1600"/>
              </a:spcAft>
              <a:buNone/>
            </a:pPr>
            <a:r>
              <a:rPr lang="en" sz="1900"/>
              <a:t>For a diagnosis, the patient must have a chronic history of premature ejaculation, poor ejaculatory control, and the problem must cause feelings of dissatisfaction as well as distress the patient, the partner or both.</a:t>
            </a:r>
            <a:endParaRPr sz="19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9" name="Shape 119"/>
        <p:cNvGrpSpPr/>
        <p:nvPr/>
      </p:nvGrpSpPr>
      <p:grpSpPr>
        <a:xfrm>
          <a:off x="0" y="0"/>
          <a:ext cx="0" cy="0"/>
          <a:chOff x="0" y="0"/>
          <a:chExt cx="0" cy="0"/>
        </a:xfrm>
      </p:grpSpPr>
      <p:sp>
        <p:nvSpPr>
          <p:cNvPr id="120" name="Google Shape;120;p25"/>
          <p:cNvSpPr txBox="1"/>
          <p:nvPr>
            <p:ph idx="1" type="body"/>
          </p:nvPr>
        </p:nvSpPr>
        <p:spPr>
          <a:xfrm>
            <a:off x="311700" y="410968"/>
            <a:ext cx="8520600" cy="37917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SzPts val="2000"/>
              <a:buChar char="●"/>
            </a:pPr>
            <a:r>
              <a:rPr b="1" lang="en" sz="2000"/>
              <a:t>Causes</a:t>
            </a:r>
            <a:endParaRPr b="1" sz="2000"/>
          </a:p>
          <a:p>
            <a:pPr indent="0" lvl="0" marL="0" rtl="0" algn="l">
              <a:spcBef>
                <a:spcPts val="1600"/>
              </a:spcBef>
              <a:spcAft>
                <a:spcPts val="0"/>
              </a:spcAft>
              <a:buNone/>
            </a:pPr>
            <a:r>
              <a:rPr lang="en" sz="2000"/>
              <a:t>The exact cause of premature ejaculation is unknown. Psychological factors that might play a role include early sexual experiences, sexual abuse, poor body image etc. Biological factors include abnormal hormone level,  abnormal level of neurotransmitters, inflammation or infection of urethra. other factors include inherited traits, erectile dysfunction, anxiety etc.</a:t>
            </a:r>
            <a:endParaRPr sz="2000"/>
          </a:p>
          <a:p>
            <a:pPr indent="-355600" lvl="0" marL="457200" rtl="0" algn="l">
              <a:spcBef>
                <a:spcPts val="1600"/>
              </a:spcBef>
              <a:spcAft>
                <a:spcPts val="0"/>
              </a:spcAft>
              <a:buSzPts val="2000"/>
              <a:buChar char="●"/>
            </a:pPr>
            <a:r>
              <a:rPr b="1" lang="en" sz="2000"/>
              <a:t>Treatment</a:t>
            </a:r>
            <a:endParaRPr b="1" sz="2000"/>
          </a:p>
          <a:p>
            <a:pPr indent="0" lvl="0" marL="0" rtl="0" algn="l">
              <a:spcBef>
                <a:spcPts val="1600"/>
              </a:spcBef>
              <a:spcAft>
                <a:spcPts val="0"/>
              </a:spcAft>
              <a:buNone/>
            </a:pPr>
            <a:r>
              <a:rPr lang="en" sz="2000"/>
              <a:t>Common treatment for premature ejaculation include behavioral techniques, tropical anesthetics,medication and counseling.</a:t>
            </a:r>
            <a:endParaRPr sz="2000"/>
          </a:p>
          <a:p>
            <a:pPr indent="0" lvl="0" marL="0" rtl="0" algn="l">
              <a:spcBef>
                <a:spcPts val="1600"/>
              </a:spcBef>
              <a:spcAft>
                <a:spcPts val="1600"/>
              </a:spcAft>
              <a:buNone/>
            </a:pPr>
            <a:r>
              <a:t/>
            </a:r>
            <a:endParaRPr sz="20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4" name="Shape 124"/>
        <p:cNvGrpSpPr/>
        <p:nvPr/>
      </p:nvGrpSpPr>
      <p:grpSpPr>
        <a:xfrm>
          <a:off x="0" y="0"/>
          <a:ext cx="0" cy="0"/>
          <a:chOff x="0" y="0"/>
          <a:chExt cx="0" cy="0"/>
        </a:xfrm>
      </p:grpSpPr>
      <p:sp>
        <p:nvSpPr>
          <p:cNvPr id="125" name="Google Shape;125;p26"/>
          <p:cNvSpPr txBox="1"/>
          <p:nvPr>
            <p:ph type="title"/>
          </p:nvPr>
        </p:nvSpPr>
        <p:spPr>
          <a:xfrm>
            <a:off x="311700" y="22257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Delayed Ejaculation </a:t>
            </a:r>
            <a:endParaRPr b="1"/>
          </a:p>
        </p:txBody>
      </p:sp>
      <p:sp>
        <p:nvSpPr>
          <p:cNvPr id="126" name="Google Shape;126;p26"/>
          <p:cNvSpPr txBox="1"/>
          <p:nvPr>
            <p:ph idx="1" type="body"/>
          </p:nvPr>
        </p:nvSpPr>
        <p:spPr>
          <a:xfrm>
            <a:off x="311700" y="930025"/>
            <a:ext cx="8520600" cy="3990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t>Delayed ejaculation sometimes called impaired ejaculation is a condition in which it takes an extended period of sexual stimulation for men to reach sexual climax and release semen from the penis (ejaculate). Some men with delayed ejaculation are unable to ejaculate at all.</a:t>
            </a:r>
            <a:endParaRPr sz="2000"/>
          </a:p>
          <a:p>
            <a:pPr indent="-355600" lvl="0" marL="457200" rtl="0" algn="l">
              <a:spcBef>
                <a:spcPts val="1600"/>
              </a:spcBef>
              <a:spcAft>
                <a:spcPts val="0"/>
              </a:spcAft>
              <a:buSzPts val="2000"/>
              <a:buChar char="●"/>
            </a:pPr>
            <a:r>
              <a:rPr b="1" lang="en" sz="2000"/>
              <a:t>Diagnostic criteria </a:t>
            </a:r>
            <a:endParaRPr b="1" sz="2000"/>
          </a:p>
          <a:p>
            <a:pPr indent="0" lvl="0" marL="0" rtl="0" algn="l">
              <a:spcBef>
                <a:spcPts val="1600"/>
              </a:spcBef>
              <a:spcAft>
                <a:spcPts val="0"/>
              </a:spcAft>
              <a:buNone/>
            </a:pPr>
            <a:r>
              <a:rPr lang="en" sz="2000"/>
              <a:t>Delayed ejaculation is divided into the following types based on symptoms</a:t>
            </a:r>
            <a:endParaRPr sz="2000"/>
          </a:p>
          <a:p>
            <a:pPr indent="0" lvl="0" marL="0" rtl="0" algn="l">
              <a:spcBef>
                <a:spcPts val="1600"/>
              </a:spcBef>
              <a:spcAft>
                <a:spcPts val="0"/>
              </a:spcAft>
              <a:buNone/>
            </a:pPr>
            <a:r>
              <a:rPr b="1" lang="en" sz="2000"/>
              <a:t>Lifelong vs. acquired:</a:t>
            </a:r>
            <a:r>
              <a:rPr lang="en" sz="2000"/>
              <a:t> With lifelong delayed ejaculation, the problem is present from the time of sexual maturity. Acquired delayed ejaculation occurs after a period of normal sexual functioning.</a:t>
            </a:r>
            <a:endParaRPr sz="2000"/>
          </a:p>
          <a:p>
            <a:pPr indent="0" lvl="0" marL="0" rtl="0" algn="l">
              <a:spcBef>
                <a:spcPts val="1600"/>
              </a:spcBef>
              <a:spcAft>
                <a:spcPts val="1600"/>
              </a:spcAft>
              <a:buNone/>
            </a:pPr>
            <a:r>
              <a:t/>
            </a:r>
            <a:endParaRPr sz="20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0" name="Shape 130"/>
        <p:cNvGrpSpPr/>
        <p:nvPr/>
      </p:nvGrpSpPr>
      <p:grpSpPr>
        <a:xfrm>
          <a:off x="0" y="0"/>
          <a:ext cx="0" cy="0"/>
          <a:chOff x="0" y="0"/>
          <a:chExt cx="0" cy="0"/>
        </a:xfrm>
      </p:grpSpPr>
      <p:sp>
        <p:nvSpPr>
          <p:cNvPr id="131" name="Google Shape;131;p27"/>
          <p:cNvSpPr txBox="1"/>
          <p:nvPr>
            <p:ph idx="1" type="body"/>
          </p:nvPr>
        </p:nvSpPr>
        <p:spPr>
          <a:xfrm>
            <a:off x="311700" y="863550"/>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000"/>
              <a:t>Generalized vs. situational:</a:t>
            </a:r>
            <a:r>
              <a:rPr lang="en" sz="2000"/>
              <a:t> Generalized delayed ejaculation isn't limited to certain sex partners or certain kinds of stimulation. Situational delayed ejaculation occurs only under certain circumstances.</a:t>
            </a:r>
            <a:endParaRPr sz="2000"/>
          </a:p>
          <a:p>
            <a:pPr indent="-355600" lvl="0" marL="457200" rtl="0" algn="l">
              <a:spcBef>
                <a:spcPts val="1600"/>
              </a:spcBef>
              <a:spcAft>
                <a:spcPts val="0"/>
              </a:spcAft>
              <a:buSzPts val="2000"/>
              <a:buChar char="●"/>
            </a:pPr>
            <a:r>
              <a:rPr b="1" lang="en" sz="2000"/>
              <a:t>Causes </a:t>
            </a:r>
            <a:endParaRPr sz="2000"/>
          </a:p>
          <a:p>
            <a:pPr indent="0" lvl="0" marL="0" rtl="0" algn="l">
              <a:spcBef>
                <a:spcPts val="1600"/>
              </a:spcBef>
              <a:spcAft>
                <a:spcPts val="0"/>
              </a:spcAft>
              <a:buNone/>
            </a:pPr>
            <a:r>
              <a:rPr lang="en" sz="2000"/>
              <a:t>Psychological causes of delayed ejaculation include: </a:t>
            </a:r>
            <a:endParaRPr sz="2000"/>
          </a:p>
          <a:p>
            <a:pPr indent="0" lvl="0" marL="0" rtl="0" algn="l">
              <a:spcBef>
                <a:spcPts val="1600"/>
              </a:spcBef>
              <a:spcAft>
                <a:spcPts val="0"/>
              </a:spcAft>
              <a:buNone/>
            </a:pPr>
            <a:r>
              <a:rPr lang="en" sz="2000"/>
              <a:t>Depression, anxiety or other mental health conditions, Relationship problems due to stress, poor communication or other concerns, Anxiety about performance,Poor body image Cultural or religious taboos,Differences between the reality of sex with a partner and sexual fantasies.</a:t>
            </a:r>
            <a:endParaRPr sz="2000"/>
          </a:p>
          <a:p>
            <a:pPr indent="0" lvl="0" marL="0" rtl="0" algn="l">
              <a:spcBef>
                <a:spcPts val="1600"/>
              </a:spcBef>
              <a:spcAft>
                <a:spcPts val="0"/>
              </a:spcAft>
              <a:buNone/>
            </a:pPr>
            <a:r>
              <a:t/>
            </a:r>
            <a:endParaRPr sz="2000"/>
          </a:p>
          <a:p>
            <a:pPr indent="0" lvl="0" marL="457200" rtl="0" algn="l">
              <a:spcBef>
                <a:spcPts val="1600"/>
              </a:spcBef>
              <a:spcAft>
                <a:spcPts val="1600"/>
              </a:spcAft>
              <a:buNone/>
            </a:pPr>
            <a:r>
              <a:t/>
            </a:r>
            <a:endParaRPr b="1" sz="20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5" name="Shape 135"/>
        <p:cNvGrpSpPr/>
        <p:nvPr/>
      </p:nvGrpSpPr>
      <p:grpSpPr>
        <a:xfrm>
          <a:off x="0" y="0"/>
          <a:ext cx="0" cy="0"/>
          <a:chOff x="0" y="0"/>
          <a:chExt cx="0" cy="0"/>
        </a:xfrm>
      </p:grpSpPr>
      <p:sp>
        <p:nvSpPr>
          <p:cNvPr id="136" name="Google Shape;136;p28"/>
          <p:cNvSpPr txBox="1"/>
          <p:nvPr>
            <p:ph idx="1" type="body"/>
          </p:nvPr>
        </p:nvSpPr>
        <p:spPr>
          <a:xfrm>
            <a:off x="311700" y="635252"/>
            <a:ext cx="8520600" cy="41121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SzPts val="2000"/>
              <a:buChar char="●"/>
            </a:pPr>
            <a:r>
              <a:rPr lang="en" sz="2000"/>
              <a:t>Medications and other substances that can cause delayed ejaculation include:</a:t>
            </a:r>
            <a:endParaRPr sz="2000"/>
          </a:p>
          <a:p>
            <a:pPr indent="0" lvl="0" marL="0" rtl="0" algn="l">
              <a:spcBef>
                <a:spcPts val="1600"/>
              </a:spcBef>
              <a:spcAft>
                <a:spcPts val="0"/>
              </a:spcAft>
              <a:buNone/>
            </a:pPr>
            <a:r>
              <a:rPr lang="en" sz="2000"/>
              <a:t>Some antidepressants,Certain high blood pressure medications Certain diuretics,Some antipsychotic medications,Some anti-seizure medications,Alcohol.</a:t>
            </a:r>
            <a:endParaRPr sz="2000"/>
          </a:p>
          <a:p>
            <a:pPr indent="-355600" lvl="0" marL="457200" rtl="0" algn="l">
              <a:spcBef>
                <a:spcPts val="1600"/>
              </a:spcBef>
              <a:spcAft>
                <a:spcPts val="0"/>
              </a:spcAft>
              <a:buSzPts val="2000"/>
              <a:buChar char="●"/>
            </a:pPr>
            <a:r>
              <a:rPr lang="en" sz="2000"/>
              <a:t>Physical causes of delayed ejaculation include:</a:t>
            </a:r>
            <a:endParaRPr sz="2000"/>
          </a:p>
          <a:p>
            <a:pPr indent="0" lvl="0" marL="0" rtl="0" algn="l">
              <a:spcBef>
                <a:spcPts val="1600"/>
              </a:spcBef>
              <a:spcAft>
                <a:spcPts val="1600"/>
              </a:spcAft>
              <a:buNone/>
            </a:pPr>
            <a:r>
              <a:rPr lang="en" sz="2000"/>
              <a:t>Certain birth defects affecting the male reproductive system,Injury to the pelvic nerves that control orgas</a:t>
            </a:r>
            <a:r>
              <a:rPr lang="en" sz="2000"/>
              <a:t>m,</a:t>
            </a:r>
            <a:r>
              <a:rPr lang="en" sz="2000"/>
              <a:t>Certain infections, Prostate surgery, Neurological diseases, retrograde ejaculation, Hormone-related conditions,</a:t>
            </a:r>
            <a:endParaRPr sz="20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8" name="Shape 178"/>
        <p:cNvGrpSpPr/>
        <p:nvPr/>
      </p:nvGrpSpPr>
      <p:grpSpPr>
        <a:xfrm>
          <a:off x="0" y="0"/>
          <a:ext cx="0" cy="0"/>
          <a:chOff x="0" y="0"/>
          <a:chExt cx="0" cy="0"/>
        </a:xfrm>
      </p:grpSpPr>
      <p:sp>
        <p:nvSpPr>
          <p:cNvPr id="179" name="Google Shape;179;p2"/>
          <p:cNvSpPr txBox="1"/>
          <p:nvPr>
            <p:ph type="title"/>
          </p:nvPr>
        </p:nvSpPr>
        <p:spPr>
          <a:xfrm>
            <a:off x="311700" y="2571743"/>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a:t>Orgasm disorders </a:t>
            </a:r>
            <a:endParaRPr b="1"/>
          </a:p>
        </p:txBody>
      </p:sp>
      <p:sp>
        <p:nvSpPr>
          <p:cNvPr id="180" name="Google Shape;180;p2"/>
          <p:cNvSpPr txBox="1"/>
          <p:nvPr>
            <p:ph idx="1" type="body"/>
          </p:nvPr>
        </p:nvSpPr>
        <p:spPr>
          <a:xfrm>
            <a:off x="311700" y="255403"/>
            <a:ext cx="8520600" cy="2006400"/>
          </a:xfrm>
          <a:prstGeom prst="rect">
            <a:avLst/>
          </a:prstGeom>
          <a:noFill/>
          <a:ln>
            <a:noFill/>
          </a:ln>
        </p:spPr>
        <p:txBody>
          <a:bodyPr anchorCtr="0" anchor="t" bIns="91425" lIns="91425" spcFirstLastPara="1" rIns="91425" wrap="square" tIns="91425">
            <a:noAutofit/>
          </a:bodyPr>
          <a:lstStyle/>
          <a:p>
            <a:pPr indent="-355600" lvl="0" marL="457200" rtl="0" algn="l">
              <a:lnSpc>
                <a:spcPct val="115000"/>
              </a:lnSpc>
              <a:spcBef>
                <a:spcPts val="0"/>
              </a:spcBef>
              <a:spcAft>
                <a:spcPts val="0"/>
              </a:spcAft>
              <a:buSzPts val="2000"/>
              <a:buChar char="●"/>
            </a:pPr>
            <a:r>
              <a:rPr b="1" lang="en" sz="2000"/>
              <a:t>Treatment </a:t>
            </a:r>
            <a:endParaRPr b="1" sz="2000"/>
          </a:p>
          <a:p>
            <a:pPr indent="0" lvl="0" marL="0" rtl="0" algn="l">
              <a:lnSpc>
                <a:spcPct val="115000"/>
              </a:lnSpc>
              <a:spcBef>
                <a:spcPts val="1600"/>
              </a:spcBef>
              <a:spcAft>
                <a:spcPts val="1600"/>
              </a:spcAft>
              <a:buSzPts val="1800"/>
              <a:buNone/>
            </a:pPr>
            <a:r>
              <a:rPr lang="en" sz="2000"/>
              <a:t>Delayed ejaculation treatment depends on the underlying cause, but it might include taking a medication or making changes to medications you currently take, undergoing psychological counseling, or addressing alcohol or illegal drug use.</a:t>
            </a:r>
            <a:endParaRPr sz="2000"/>
          </a:p>
        </p:txBody>
      </p:sp>
      <p:sp>
        <p:nvSpPr>
          <p:cNvPr id="181" name="Google Shape;181;p2"/>
          <p:cNvSpPr txBox="1"/>
          <p:nvPr/>
        </p:nvSpPr>
        <p:spPr>
          <a:xfrm>
            <a:off x="311692" y="3144447"/>
            <a:ext cx="8520600" cy="1344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rgbClr val="666666"/>
                </a:solidFill>
                <a:latin typeface="Arial"/>
                <a:ea typeface="Arial"/>
                <a:cs typeface="Arial"/>
                <a:sym typeface="Arial"/>
              </a:rPr>
              <a:t>Orgasm disorders, specifically anorgasmia, present as persistent delays or absence of orgasm following a normal sexual excitement phase in at least 75% of sexual encounters. The disorder can have physical, psychological, or pharmacological origins</a:t>
            </a:r>
            <a:endParaRPr b="0" i="0" sz="2000" u="none" cap="none" strike="noStrike">
              <a:solidFill>
                <a:srgbClr val="666666"/>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7" name="Shape 147"/>
        <p:cNvGrpSpPr/>
        <p:nvPr/>
      </p:nvGrpSpPr>
      <p:grpSpPr>
        <a:xfrm>
          <a:off x="0" y="0"/>
          <a:ext cx="0" cy="0"/>
          <a:chOff x="0" y="0"/>
          <a:chExt cx="0" cy="0"/>
        </a:xfrm>
      </p:grpSpPr>
      <p:sp>
        <p:nvSpPr>
          <p:cNvPr id="148" name="Google Shape;148;p30"/>
          <p:cNvSpPr txBox="1"/>
          <p:nvPr>
            <p:ph idx="1" type="body"/>
          </p:nvPr>
        </p:nvSpPr>
        <p:spPr>
          <a:xfrm>
            <a:off x="311700" y="309374"/>
            <a:ext cx="8520600" cy="3416400"/>
          </a:xfrm>
          <a:prstGeom prst="rect">
            <a:avLst/>
          </a:prstGeom>
        </p:spPr>
        <p:txBody>
          <a:bodyPr anchorCtr="0" anchor="t" bIns="91425" lIns="91425" spcFirstLastPara="1" rIns="91425" wrap="square" tIns="91425">
            <a:noAutofit/>
          </a:bodyPr>
          <a:lstStyle/>
          <a:p>
            <a:pPr indent="-349250" lvl="0" marL="457200" rtl="0" algn="l">
              <a:spcBef>
                <a:spcPts val="0"/>
              </a:spcBef>
              <a:spcAft>
                <a:spcPts val="0"/>
              </a:spcAft>
              <a:buSzPts val="1900"/>
              <a:buChar char="●"/>
            </a:pPr>
            <a:r>
              <a:rPr b="1" lang="en" sz="1900"/>
              <a:t>Causes</a:t>
            </a:r>
            <a:endParaRPr b="1" sz="1900"/>
          </a:p>
          <a:p>
            <a:pPr indent="0" lvl="0" marL="0" rtl="0" algn="l">
              <a:spcBef>
                <a:spcPts val="1600"/>
              </a:spcBef>
              <a:spcAft>
                <a:spcPts val="0"/>
              </a:spcAft>
              <a:buNone/>
            </a:pPr>
            <a:r>
              <a:rPr lang="en" sz="1900"/>
              <a:t>The disorder can have physical, psychological, or pharmacological origins. SSRI antidepressants are a common pharmaceutical culprit, as they can delay orgasm or eliminate it entirely. A common physiological culprit of anorgasmia is menopause, where one in three women report problems obtaining an orgasm during sexual stimulation following menopause</a:t>
            </a:r>
            <a:endParaRPr sz="1900"/>
          </a:p>
          <a:p>
            <a:pPr indent="-349250" lvl="0" marL="457200" rtl="0" algn="l">
              <a:spcBef>
                <a:spcPts val="1600"/>
              </a:spcBef>
              <a:spcAft>
                <a:spcPts val="0"/>
              </a:spcAft>
              <a:buSzPts val="1900"/>
              <a:buChar char="●"/>
            </a:pPr>
            <a:r>
              <a:rPr b="1" lang="en" sz="1900"/>
              <a:t>Diagnostic criteria </a:t>
            </a:r>
            <a:endParaRPr b="1" sz="1900"/>
          </a:p>
          <a:p>
            <a:pPr indent="0" lvl="0" marL="0" rtl="0" algn="l">
              <a:spcBef>
                <a:spcPts val="1600"/>
              </a:spcBef>
              <a:spcAft>
                <a:spcPts val="1600"/>
              </a:spcAft>
              <a:buNone/>
            </a:pPr>
            <a:r>
              <a:rPr lang="en" sz="1900"/>
              <a:t>The main symptom of orgasmic dysfunction is the inability to achieve sexual climax. Other symptoms include having unsatisfying orgasms and taking longer than normal to reach climax. Women with orgasmic dysfunction may have difficulty achieving orgasm during sexual intercourse or masturbation.</a:t>
            </a:r>
            <a:endParaRPr sz="19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 name="Shape 152"/>
        <p:cNvGrpSpPr/>
        <p:nvPr/>
      </p:nvGrpSpPr>
      <p:grpSpPr>
        <a:xfrm>
          <a:off x="0" y="0"/>
          <a:ext cx="0" cy="0"/>
          <a:chOff x="0" y="0"/>
          <a:chExt cx="0" cy="0"/>
        </a:xfrm>
      </p:grpSpPr>
      <p:sp>
        <p:nvSpPr>
          <p:cNvPr id="153" name="Google Shape;153;p3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Sexual Pain Disorders </a:t>
            </a:r>
            <a:endParaRPr b="1"/>
          </a:p>
        </p:txBody>
      </p:sp>
      <p:sp>
        <p:nvSpPr>
          <p:cNvPr id="154" name="Google Shape;154;p31"/>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t>Sexual pain disorders affect women almost exclusively and are also known as dyspareunia (painful intercourse) or vaginismus (an involuntary spasm of the muscles of the vaginal wall that interferes with intercourse).</a:t>
            </a:r>
            <a:endParaRPr sz="2000"/>
          </a:p>
          <a:p>
            <a:pPr indent="-355600" lvl="0" marL="457200" rtl="0" algn="l">
              <a:spcBef>
                <a:spcPts val="1600"/>
              </a:spcBef>
              <a:spcAft>
                <a:spcPts val="0"/>
              </a:spcAft>
              <a:buSzPts val="2000"/>
              <a:buChar char="●"/>
            </a:pPr>
            <a:r>
              <a:rPr b="1" lang="en" sz="2000"/>
              <a:t>Causes</a:t>
            </a:r>
            <a:endParaRPr b="1" sz="2000"/>
          </a:p>
          <a:p>
            <a:pPr indent="0" lvl="0" marL="0" rtl="0" algn="l">
              <a:spcBef>
                <a:spcPts val="1600"/>
              </a:spcBef>
              <a:spcAft>
                <a:spcPts val="1600"/>
              </a:spcAft>
              <a:buNone/>
            </a:pPr>
            <a:r>
              <a:rPr lang="en" sz="2000"/>
              <a:t>Dyspareunia may be caused by insufficient lubrication (vaginal dryness) in women. Poor lubrication may result from insufficient excitement and stimulation, or from hormonal changes caused by menopause, pregnancy, or breastfeeding. Irritation from contraceptive creams and foams can also cause dryness, as can fear and anxiety about sex.</a:t>
            </a:r>
            <a:endParaRPr sz="20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 name="Shape 58"/>
        <p:cNvGrpSpPr/>
        <p:nvPr/>
      </p:nvGrpSpPr>
      <p:grpSpPr>
        <a:xfrm>
          <a:off x="0" y="0"/>
          <a:ext cx="0" cy="0"/>
          <a:chOff x="0" y="0"/>
          <a:chExt cx="0" cy="0"/>
        </a:xfrm>
      </p:grpSpPr>
      <p:sp>
        <p:nvSpPr>
          <p:cNvPr id="59" name="Google Shape;59;p14"/>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SEXUAL DYSFUNCTION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5" name="Shape 185"/>
        <p:cNvGrpSpPr/>
        <p:nvPr/>
      </p:nvGrpSpPr>
      <p:grpSpPr>
        <a:xfrm>
          <a:off x="0" y="0"/>
          <a:ext cx="0" cy="0"/>
          <a:chOff x="0" y="0"/>
          <a:chExt cx="0" cy="0"/>
        </a:xfrm>
      </p:grpSpPr>
      <p:sp>
        <p:nvSpPr>
          <p:cNvPr id="186" name="Google Shape;186;p2"/>
          <p:cNvSpPr txBox="1"/>
          <p:nvPr>
            <p:ph idx="1" type="body"/>
          </p:nvPr>
        </p:nvSpPr>
        <p:spPr>
          <a:xfrm>
            <a:off x="302850" y="203152"/>
            <a:ext cx="85383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b="1" lang="en" sz="2000"/>
              <a:t>Diagnostic</a:t>
            </a:r>
            <a:r>
              <a:rPr lang="en" sz="2000"/>
              <a:t> </a:t>
            </a:r>
            <a:r>
              <a:rPr b="1" lang="en" sz="2000"/>
              <a:t>criteria </a:t>
            </a:r>
            <a:endParaRPr b="1" sz="2000"/>
          </a:p>
          <a:p>
            <a:pPr indent="0" lvl="0" marL="0" rtl="0" algn="l">
              <a:lnSpc>
                <a:spcPct val="115000"/>
              </a:lnSpc>
              <a:spcBef>
                <a:spcPts val="1600"/>
              </a:spcBef>
              <a:spcAft>
                <a:spcPts val="0"/>
              </a:spcAft>
              <a:buSzPts val="1800"/>
              <a:buNone/>
            </a:pPr>
            <a:r>
              <a:rPr lang="en" sz="2000"/>
              <a:t>If you have painful intercourse, you might feel Pain only at sexual entry (penetration),Pain with every penetration, including putting in a tampon, Deep pain during thrusting, Burning pain or aching pain, Throbbing pain, lasting hours after intercourse.</a:t>
            </a:r>
            <a:endParaRPr sz="2000"/>
          </a:p>
          <a:p>
            <a:pPr indent="0" lvl="0" marL="0" rtl="0" algn="l">
              <a:lnSpc>
                <a:spcPct val="115000"/>
              </a:lnSpc>
              <a:spcBef>
                <a:spcPts val="1600"/>
              </a:spcBef>
              <a:spcAft>
                <a:spcPts val="0"/>
              </a:spcAft>
              <a:buSzPts val="1800"/>
              <a:buNone/>
            </a:pPr>
            <a:r>
              <a:rPr b="1" lang="en" sz="2000"/>
              <a:t>Treatment </a:t>
            </a:r>
            <a:endParaRPr b="1" sz="2000"/>
          </a:p>
          <a:p>
            <a:pPr indent="0" lvl="0" marL="0" rtl="0" algn="l">
              <a:lnSpc>
                <a:spcPct val="115000"/>
              </a:lnSpc>
              <a:spcBef>
                <a:spcPts val="1600"/>
              </a:spcBef>
              <a:spcAft>
                <a:spcPts val="0"/>
              </a:spcAft>
              <a:buSzPts val="1800"/>
              <a:buNone/>
            </a:pPr>
            <a:r>
              <a:rPr lang="en" sz="2000"/>
              <a:t>If an infection or medical condition contributes to your pain, treating the cause might resolve your problem. Changing medications known to cause lubrication problems also might eliminate your symptoms.For many postmenopausal women, dyspareunia is caused by inadequate lubrication resulting from low estrogen levels. Often, this can be treated with topical estrogen applied directly to the vagina.</a:t>
            </a:r>
            <a:endParaRPr sz="2000"/>
          </a:p>
          <a:p>
            <a:pPr indent="0" lvl="0" marL="0" rtl="0" algn="l">
              <a:lnSpc>
                <a:spcPct val="115000"/>
              </a:lnSpc>
              <a:spcBef>
                <a:spcPts val="1600"/>
              </a:spcBef>
              <a:spcAft>
                <a:spcPts val="1600"/>
              </a:spcAft>
              <a:buSzPts val="1800"/>
              <a:buNone/>
            </a:pPr>
            <a:r>
              <a:t/>
            </a:r>
            <a:endParaRPr b="1" sz="20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8" name="Shape 188"/>
        <p:cNvGrpSpPr/>
        <p:nvPr/>
      </p:nvGrpSpPr>
      <p:grpSpPr>
        <a:xfrm>
          <a:off x="0" y="0"/>
          <a:ext cx="0" cy="0"/>
          <a:chOff x="0" y="0"/>
          <a:chExt cx="0" cy="0"/>
        </a:xfrm>
      </p:grpSpPr>
      <p:sp>
        <p:nvSpPr>
          <p:cNvPr id="189" name="Google Shape;189;p1"/>
          <p:cNvSpPr txBox="1"/>
          <p:nvPr>
            <p:ph type="title"/>
          </p:nvPr>
        </p:nvSpPr>
        <p:spPr>
          <a:xfrm>
            <a:off x="311700" y="539271"/>
            <a:ext cx="8520600" cy="8418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3600"/>
              <a:buNone/>
            </a:pPr>
            <a:r>
              <a:rPr b="1" lang="en"/>
              <a:t>Index</a:t>
            </a:r>
            <a:endParaRPr b="1"/>
          </a:p>
        </p:txBody>
      </p:sp>
      <p:sp>
        <p:nvSpPr>
          <p:cNvPr id="190" name="Google Shape;190;p1"/>
          <p:cNvSpPr txBox="1"/>
          <p:nvPr/>
        </p:nvSpPr>
        <p:spPr>
          <a:xfrm>
            <a:off x="688209" y="1656536"/>
            <a:ext cx="8144100" cy="3000000"/>
          </a:xfrm>
          <a:prstGeom prst="rect">
            <a:avLst/>
          </a:prstGeom>
          <a:noFill/>
          <a:ln>
            <a:noFill/>
          </a:ln>
        </p:spPr>
        <p:txBody>
          <a:bodyPr anchorCtr="0" anchor="t" bIns="91425" lIns="91425" spcFirstLastPara="1" rIns="91425" wrap="square" tIns="91425">
            <a:noAutofit/>
          </a:bodyPr>
          <a:lstStyle/>
          <a:p>
            <a:pPr indent="-355600" lvl="0" marL="457200" marR="0" rtl="0" algn="l">
              <a:lnSpc>
                <a:spcPct val="100000"/>
              </a:lnSpc>
              <a:spcBef>
                <a:spcPts val="0"/>
              </a:spcBef>
              <a:spcAft>
                <a:spcPts val="0"/>
              </a:spcAft>
              <a:buClr>
                <a:srgbClr val="000000"/>
              </a:buClr>
              <a:buSzPts val="2000"/>
              <a:buFont typeface="Arial"/>
              <a:buChar char="●"/>
            </a:pPr>
            <a:r>
              <a:rPr b="0" i="0" lang="en" sz="2000" u="none" cap="none" strike="noStrike">
                <a:solidFill>
                  <a:srgbClr val="000000"/>
                </a:solidFill>
                <a:latin typeface="Arial"/>
                <a:ea typeface="Arial"/>
                <a:cs typeface="Arial"/>
                <a:sym typeface="Arial"/>
              </a:rPr>
              <a:t>Sexual dysfunction </a:t>
            </a:r>
            <a:endParaRPr b="0" i="0" sz="2000" u="none" cap="none" strike="noStrike">
              <a:solidFill>
                <a:srgbClr val="000000"/>
              </a:solidFill>
              <a:latin typeface="Arial"/>
              <a:ea typeface="Arial"/>
              <a:cs typeface="Arial"/>
              <a:sym typeface="Arial"/>
            </a:endParaRPr>
          </a:p>
          <a:p>
            <a:pPr indent="-355600" lvl="0" marL="457200" marR="0" rtl="0" algn="l">
              <a:lnSpc>
                <a:spcPct val="100000"/>
              </a:lnSpc>
              <a:spcBef>
                <a:spcPts val="0"/>
              </a:spcBef>
              <a:spcAft>
                <a:spcPts val="0"/>
              </a:spcAft>
              <a:buClr>
                <a:srgbClr val="000000"/>
              </a:buClr>
              <a:buSzPts val="2000"/>
              <a:buFont typeface="Arial"/>
              <a:buChar char="●"/>
            </a:pPr>
            <a:r>
              <a:rPr b="0" i="0" lang="en" sz="2000" u="none" cap="none" strike="noStrike">
                <a:solidFill>
                  <a:srgbClr val="000000"/>
                </a:solidFill>
                <a:latin typeface="Arial"/>
                <a:ea typeface="Arial"/>
                <a:cs typeface="Arial"/>
                <a:sym typeface="Arial"/>
              </a:rPr>
              <a:t>Sexual desire disorders</a:t>
            </a:r>
            <a:endParaRPr b="0" i="0" sz="2000" u="none" cap="none" strike="noStrike">
              <a:solidFill>
                <a:srgbClr val="000000"/>
              </a:solidFill>
              <a:latin typeface="Arial"/>
              <a:ea typeface="Arial"/>
              <a:cs typeface="Arial"/>
              <a:sym typeface="Arial"/>
            </a:endParaRPr>
          </a:p>
          <a:p>
            <a:pPr indent="-355600" lvl="0" marL="457200" marR="0" rtl="0" algn="l">
              <a:lnSpc>
                <a:spcPct val="100000"/>
              </a:lnSpc>
              <a:spcBef>
                <a:spcPts val="0"/>
              </a:spcBef>
              <a:spcAft>
                <a:spcPts val="0"/>
              </a:spcAft>
              <a:buClr>
                <a:srgbClr val="000000"/>
              </a:buClr>
              <a:buSzPts val="2000"/>
              <a:buFont typeface="Arial"/>
              <a:buChar char="●"/>
            </a:pPr>
            <a:r>
              <a:rPr b="0" i="0" lang="en" sz="2000" u="none" cap="none" strike="noStrike">
                <a:solidFill>
                  <a:srgbClr val="000000"/>
                </a:solidFill>
                <a:latin typeface="Arial"/>
                <a:ea typeface="Arial"/>
                <a:cs typeface="Arial"/>
                <a:sym typeface="Arial"/>
              </a:rPr>
              <a:t>Sexual arousal disorders</a:t>
            </a:r>
            <a:endParaRPr b="0" i="0" sz="2000" u="none" cap="none" strike="noStrike">
              <a:solidFill>
                <a:srgbClr val="000000"/>
              </a:solidFill>
              <a:latin typeface="Arial"/>
              <a:ea typeface="Arial"/>
              <a:cs typeface="Arial"/>
              <a:sym typeface="Arial"/>
            </a:endParaRPr>
          </a:p>
          <a:p>
            <a:pPr indent="-355600" lvl="0" marL="457200" marR="0" rtl="0" algn="l">
              <a:lnSpc>
                <a:spcPct val="100000"/>
              </a:lnSpc>
              <a:spcBef>
                <a:spcPts val="0"/>
              </a:spcBef>
              <a:spcAft>
                <a:spcPts val="0"/>
              </a:spcAft>
              <a:buClr>
                <a:srgbClr val="000000"/>
              </a:buClr>
              <a:buSzPts val="2000"/>
              <a:buFont typeface="Arial"/>
              <a:buChar char="●"/>
            </a:pPr>
            <a:r>
              <a:rPr b="0" i="0" lang="en" sz="2000" u="none" cap="none" strike="noStrike">
                <a:solidFill>
                  <a:srgbClr val="000000"/>
                </a:solidFill>
                <a:latin typeface="Arial"/>
                <a:ea typeface="Arial"/>
                <a:cs typeface="Arial"/>
                <a:sym typeface="Arial"/>
              </a:rPr>
              <a:t>Erectile dysfunction </a:t>
            </a:r>
            <a:endParaRPr b="0" i="0" sz="2000" u="none" cap="none" strike="noStrike">
              <a:solidFill>
                <a:srgbClr val="000000"/>
              </a:solidFill>
              <a:latin typeface="Arial"/>
              <a:ea typeface="Arial"/>
              <a:cs typeface="Arial"/>
              <a:sym typeface="Arial"/>
            </a:endParaRPr>
          </a:p>
          <a:p>
            <a:pPr indent="-355600" lvl="0" marL="457200" marR="0" rtl="0" algn="l">
              <a:lnSpc>
                <a:spcPct val="100000"/>
              </a:lnSpc>
              <a:spcBef>
                <a:spcPts val="0"/>
              </a:spcBef>
              <a:spcAft>
                <a:spcPts val="0"/>
              </a:spcAft>
              <a:buClr>
                <a:srgbClr val="000000"/>
              </a:buClr>
              <a:buSzPts val="2000"/>
              <a:buFont typeface="Arial"/>
              <a:buChar char="●"/>
            </a:pPr>
            <a:r>
              <a:rPr b="0" i="0" lang="en" sz="2000" u="none" cap="none" strike="noStrike">
                <a:solidFill>
                  <a:srgbClr val="000000"/>
                </a:solidFill>
                <a:latin typeface="Arial"/>
                <a:ea typeface="Arial"/>
                <a:cs typeface="Arial"/>
                <a:sym typeface="Arial"/>
              </a:rPr>
              <a:t>Premature ejaculation </a:t>
            </a:r>
            <a:endParaRPr b="0" i="0" sz="2000" u="none" cap="none" strike="noStrike">
              <a:solidFill>
                <a:srgbClr val="000000"/>
              </a:solidFill>
              <a:latin typeface="Arial"/>
              <a:ea typeface="Arial"/>
              <a:cs typeface="Arial"/>
              <a:sym typeface="Arial"/>
            </a:endParaRPr>
          </a:p>
          <a:p>
            <a:pPr indent="-355600" lvl="0" marL="457200" marR="0" rtl="0" algn="l">
              <a:lnSpc>
                <a:spcPct val="100000"/>
              </a:lnSpc>
              <a:spcBef>
                <a:spcPts val="0"/>
              </a:spcBef>
              <a:spcAft>
                <a:spcPts val="0"/>
              </a:spcAft>
              <a:buClr>
                <a:srgbClr val="000000"/>
              </a:buClr>
              <a:buSzPts val="2000"/>
              <a:buFont typeface="Arial"/>
              <a:buChar char="●"/>
            </a:pPr>
            <a:r>
              <a:rPr b="0" i="0" lang="en" sz="2000" u="none" cap="none" strike="noStrike">
                <a:solidFill>
                  <a:srgbClr val="000000"/>
                </a:solidFill>
                <a:latin typeface="Arial"/>
                <a:ea typeface="Arial"/>
                <a:cs typeface="Arial"/>
                <a:sym typeface="Arial"/>
              </a:rPr>
              <a:t>Delayed ejaculation </a:t>
            </a:r>
            <a:endParaRPr b="0" i="0" sz="2000" u="none" cap="none" strike="noStrike">
              <a:solidFill>
                <a:srgbClr val="000000"/>
              </a:solidFill>
              <a:latin typeface="Arial"/>
              <a:ea typeface="Arial"/>
              <a:cs typeface="Arial"/>
              <a:sym typeface="Arial"/>
            </a:endParaRPr>
          </a:p>
          <a:p>
            <a:pPr indent="-355600" lvl="0" marL="457200" marR="0" rtl="0" algn="l">
              <a:lnSpc>
                <a:spcPct val="100000"/>
              </a:lnSpc>
              <a:spcBef>
                <a:spcPts val="0"/>
              </a:spcBef>
              <a:spcAft>
                <a:spcPts val="0"/>
              </a:spcAft>
              <a:buClr>
                <a:srgbClr val="000000"/>
              </a:buClr>
              <a:buSzPts val="2000"/>
              <a:buFont typeface="Arial"/>
              <a:buChar char="●"/>
            </a:pPr>
            <a:r>
              <a:rPr b="0" i="0" lang="en" sz="2000" u="none" cap="none" strike="noStrike">
                <a:solidFill>
                  <a:srgbClr val="000000"/>
                </a:solidFill>
                <a:latin typeface="Arial"/>
                <a:ea typeface="Arial"/>
                <a:cs typeface="Arial"/>
                <a:sym typeface="Arial"/>
              </a:rPr>
              <a:t>orgasm disorders</a:t>
            </a:r>
            <a:endParaRPr b="0" i="0" sz="2000" u="none" cap="none" strike="noStrike">
              <a:solidFill>
                <a:srgbClr val="000000"/>
              </a:solidFill>
              <a:latin typeface="Arial"/>
              <a:ea typeface="Arial"/>
              <a:cs typeface="Arial"/>
              <a:sym typeface="Arial"/>
            </a:endParaRPr>
          </a:p>
          <a:p>
            <a:pPr indent="-355600" lvl="0" marL="457200" marR="0" rtl="0" algn="l">
              <a:lnSpc>
                <a:spcPct val="100000"/>
              </a:lnSpc>
              <a:spcBef>
                <a:spcPts val="0"/>
              </a:spcBef>
              <a:spcAft>
                <a:spcPts val="0"/>
              </a:spcAft>
              <a:buClr>
                <a:srgbClr val="000000"/>
              </a:buClr>
              <a:buSzPts val="2000"/>
              <a:buFont typeface="Arial"/>
              <a:buChar char="●"/>
            </a:pPr>
            <a:r>
              <a:rPr b="0" i="0" lang="en" sz="2000" u="none" cap="none" strike="noStrike">
                <a:solidFill>
                  <a:srgbClr val="000000"/>
                </a:solidFill>
                <a:latin typeface="Arial"/>
                <a:ea typeface="Arial"/>
                <a:cs typeface="Arial"/>
                <a:sym typeface="Arial"/>
              </a:rPr>
              <a:t>Sexual pain disorders</a:t>
            </a:r>
            <a:endParaRPr b="0" i="0" sz="20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9" name="Shape 69"/>
        <p:cNvGrpSpPr/>
        <p:nvPr/>
      </p:nvGrpSpPr>
      <p:grpSpPr>
        <a:xfrm>
          <a:off x="0" y="0"/>
          <a:ext cx="0" cy="0"/>
          <a:chOff x="0" y="0"/>
          <a:chExt cx="0" cy="0"/>
        </a:xfrm>
      </p:grpSpPr>
      <p:sp>
        <p:nvSpPr>
          <p:cNvPr id="70" name="Google Shape;70;p16"/>
          <p:cNvSpPr txBox="1"/>
          <p:nvPr>
            <p:ph idx="1" type="subTitle"/>
          </p:nvPr>
        </p:nvSpPr>
        <p:spPr>
          <a:xfrm>
            <a:off x="155850" y="889050"/>
            <a:ext cx="8832300" cy="336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500"/>
              <a:t>Sexual dysfunction</a:t>
            </a:r>
            <a:r>
              <a:rPr lang="en" sz="2500"/>
              <a:t> is difficulty experienced by an individual or a couple during any stage of a normal sexual activity, including physical pleasure, desire, preference, arousal or orgasm.Sexual dysfunctions can have a profound impact on an individual's perceived quality of sexual life. Assessing performance anxiety, guilt, stress and worry are integral to the optimal management of sexual dysfunction.</a:t>
            </a:r>
            <a:endParaRPr sz="25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 name="Shape 74"/>
        <p:cNvGrpSpPr/>
        <p:nvPr/>
      </p:nvGrpSpPr>
      <p:grpSpPr>
        <a:xfrm>
          <a:off x="0" y="0"/>
          <a:ext cx="0" cy="0"/>
          <a:chOff x="0" y="0"/>
          <a:chExt cx="0" cy="0"/>
        </a:xfrm>
      </p:grpSpPr>
      <p:sp>
        <p:nvSpPr>
          <p:cNvPr id="75" name="Google Shape;75;p17"/>
          <p:cNvSpPr txBox="1"/>
          <p:nvPr>
            <p:ph type="title"/>
          </p:nvPr>
        </p:nvSpPr>
        <p:spPr>
          <a:xfrm>
            <a:off x="623400" y="203200"/>
            <a:ext cx="8520600" cy="886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Classification:</a:t>
            </a:r>
            <a:endParaRPr b="1"/>
          </a:p>
        </p:txBody>
      </p:sp>
      <p:sp>
        <p:nvSpPr>
          <p:cNvPr id="76" name="Google Shape;76;p17"/>
          <p:cNvSpPr txBox="1"/>
          <p:nvPr>
            <p:ph idx="1" type="body"/>
          </p:nvPr>
        </p:nvSpPr>
        <p:spPr>
          <a:xfrm>
            <a:off x="311700" y="840618"/>
            <a:ext cx="8520600" cy="3993600"/>
          </a:xfrm>
          <a:prstGeom prst="rect">
            <a:avLst/>
          </a:prstGeom>
        </p:spPr>
        <p:txBody>
          <a:bodyPr anchorCtr="0" anchor="t" bIns="91425" lIns="91425" spcFirstLastPara="1" rIns="91425" wrap="square" tIns="91425">
            <a:noAutofit/>
          </a:bodyPr>
          <a:lstStyle/>
          <a:p>
            <a:pPr indent="0" lvl="0" marL="0" rtl="0" algn="just">
              <a:lnSpc>
                <a:spcPct val="100000"/>
              </a:lnSpc>
              <a:spcBef>
                <a:spcPts val="0"/>
              </a:spcBef>
              <a:spcAft>
                <a:spcPts val="0"/>
              </a:spcAft>
              <a:buNone/>
            </a:pPr>
            <a:r>
              <a:rPr lang="en" sz="2400"/>
              <a:t>Sexual dysfunction disorders may be classified into four categories:</a:t>
            </a:r>
            <a:endParaRPr sz="2400"/>
          </a:p>
          <a:p>
            <a:pPr indent="0" lvl="0" marL="0" rtl="0" algn="just">
              <a:lnSpc>
                <a:spcPct val="100000"/>
              </a:lnSpc>
              <a:spcBef>
                <a:spcPts val="0"/>
              </a:spcBef>
              <a:spcAft>
                <a:spcPts val="0"/>
              </a:spcAft>
              <a:buNone/>
            </a:pPr>
            <a:r>
              <a:t/>
            </a:r>
            <a:endParaRPr sz="2400"/>
          </a:p>
          <a:p>
            <a:pPr indent="-381000" lvl="0" marL="457200" rtl="0" algn="just">
              <a:lnSpc>
                <a:spcPct val="100000"/>
              </a:lnSpc>
              <a:spcBef>
                <a:spcPts val="0"/>
              </a:spcBef>
              <a:spcAft>
                <a:spcPts val="0"/>
              </a:spcAft>
              <a:buSzPts val="2400"/>
              <a:buChar char="●"/>
            </a:pPr>
            <a:r>
              <a:rPr lang="en" sz="2400"/>
              <a:t>Sexual desire disorders</a:t>
            </a:r>
            <a:endParaRPr sz="2400"/>
          </a:p>
          <a:p>
            <a:pPr indent="-381000" lvl="0" marL="457200" rtl="0" algn="just">
              <a:lnSpc>
                <a:spcPct val="100000"/>
              </a:lnSpc>
              <a:spcBef>
                <a:spcPts val="0"/>
              </a:spcBef>
              <a:spcAft>
                <a:spcPts val="0"/>
              </a:spcAft>
              <a:buSzPts val="2400"/>
              <a:buChar char="●"/>
            </a:pPr>
            <a:r>
              <a:rPr lang="en" sz="2400"/>
              <a:t>Arousal disorders</a:t>
            </a:r>
            <a:endParaRPr sz="2400"/>
          </a:p>
          <a:p>
            <a:pPr indent="-381000" lvl="0" marL="457200" rtl="0" algn="just">
              <a:lnSpc>
                <a:spcPct val="100000"/>
              </a:lnSpc>
              <a:spcBef>
                <a:spcPts val="0"/>
              </a:spcBef>
              <a:spcAft>
                <a:spcPts val="0"/>
              </a:spcAft>
              <a:buSzPts val="2400"/>
              <a:buChar char="●"/>
            </a:pPr>
            <a:r>
              <a:rPr lang="en" sz="2400"/>
              <a:t>Orgasm disorders</a:t>
            </a:r>
            <a:endParaRPr sz="2400"/>
          </a:p>
          <a:p>
            <a:pPr indent="-381000" lvl="0" marL="457200" rtl="0" algn="just">
              <a:lnSpc>
                <a:spcPct val="100000"/>
              </a:lnSpc>
              <a:spcBef>
                <a:spcPts val="0"/>
              </a:spcBef>
              <a:spcAft>
                <a:spcPts val="0"/>
              </a:spcAft>
              <a:buSzPts val="2400"/>
              <a:buChar char="●"/>
            </a:pPr>
            <a:r>
              <a:rPr lang="en" sz="2400"/>
              <a:t> Pain disorders</a:t>
            </a:r>
            <a:endParaRPr sz="2400"/>
          </a:p>
          <a:p>
            <a:pPr indent="0" lvl="0" marL="0" rtl="0" algn="just">
              <a:lnSpc>
                <a:spcPct val="100000"/>
              </a:lnSpc>
              <a:spcBef>
                <a:spcPts val="0"/>
              </a:spcBef>
              <a:spcAft>
                <a:spcPts val="0"/>
              </a:spcAft>
              <a:buNone/>
            </a:pPr>
            <a:r>
              <a:t/>
            </a:r>
            <a:endParaRPr sz="2400"/>
          </a:p>
          <a:p>
            <a:pPr indent="0" lvl="0" marL="0" rtl="0" algn="just">
              <a:lnSpc>
                <a:spcPct val="100000"/>
              </a:lnSpc>
              <a:spcBef>
                <a:spcPts val="0"/>
              </a:spcBef>
              <a:spcAft>
                <a:spcPts val="0"/>
              </a:spcAft>
              <a:buNone/>
            </a:pPr>
            <a:r>
              <a:rPr lang="en" sz="2400"/>
              <a:t>Sexual dysfunction among men and women are specifically studied in the fields of andrology and gynaecology respectively</a:t>
            </a:r>
            <a:endParaRPr sz="24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 name="Shape 80"/>
        <p:cNvGrpSpPr/>
        <p:nvPr/>
      </p:nvGrpSpPr>
      <p:grpSpPr>
        <a:xfrm>
          <a:off x="0" y="0"/>
          <a:ext cx="0" cy="0"/>
          <a:chOff x="0" y="0"/>
          <a:chExt cx="0" cy="0"/>
        </a:xfrm>
      </p:grpSpPr>
      <p:sp>
        <p:nvSpPr>
          <p:cNvPr id="81" name="Google Shape;81;p1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Sexual</a:t>
            </a:r>
            <a:r>
              <a:rPr b="1" lang="en"/>
              <a:t> </a:t>
            </a:r>
            <a:r>
              <a:rPr b="1" lang="en"/>
              <a:t>Desire</a:t>
            </a:r>
            <a:r>
              <a:rPr b="1" lang="en"/>
              <a:t> </a:t>
            </a:r>
            <a:r>
              <a:rPr b="1" lang="en"/>
              <a:t>Disorders</a:t>
            </a:r>
            <a:r>
              <a:rPr b="1" lang="en"/>
              <a:t>:</a:t>
            </a:r>
            <a:endParaRPr b="1"/>
          </a:p>
        </p:txBody>
      </p:sp>
      <p:sp>
        <p:nvSpPr>
          <p:cNvPr id="82" name="Google Shape;82;p18"/>
          <p:cNvSpPr txBox="1"/>
          <p:nvPr>
            <p:ph idx="1" type="body"/>
          </p:nvPr>
        </p:nvSpPr>
        <p:spPr>
          <a:xfrm>
            <a:off x="311700" y="1017725"/>
            <a:ext cx="8520600" cy="3990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200"/>
              <a:t>Sexual desire disorders or decreased libido are characterized by a lack or absence for some period of time of sexual desire or libido for sexual activity or of sexual fantasies.</a:t>
            </a:r>
            <a:endParaRPr sz="2200"/>
          </a:p>
          <a:p>
            <a:pPr indent="-368300" lvl="0" marL="457200" rtl="0" algn="l">
              <a:spcBef>
                <a:spcPts val="1600"/>
              </a:spcBef>
              <a:spcAft>
                <a:spcPts val="0"/>
              </a:spcAft>
              <a:buSzPts val="2200"/>
              <a:buChar char="●"/>
            </a:pPr>
            <a:r>
              <a:rPr b="1" lang="en" sz="2200"/>
              <a:t>Diagnostic criteria</a:t>
            </a:r>
            <a:r>
              <a:rPr lang="en" sz="2200"/>
              <a:t> </a:t>
            </a:r>
            <a:endParaRPr sz="2200"/>
          </a:p>
          <a:p>
            <a:pPr indent="0" lvl="0" marL="0" rtl="0" algn="l">
              <a:spcBef>
                <a:spcPts val="1600"/>
              </a:spcBef>
              <a:spcAft>
                <a:spcPts val="1600"/>
              </a:spcAft>
              <a:buNone/>
            </a:pPr>
            <a:r>
              <a:rPr lang="en" sz="2200"/>
              <a:t>The condition ranges from a general lack of sexual desire to a lack of sexual desire for the current partner. The condition may have started after a period of normal sexual functioning or the person may always have had no or low sexual desire.</a:t>
            </a:r>
            <a:endParaRPr sz="22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 name="Shape 86"/>
        <p:cNvGrpSpPr/>
        <p:nvPr/>
      </p:nvGrpSpPr>
      <p:grpSpPr>
        <a:xfrm>
          <a:off x="0" y="0"/>
          <a:ext cx="0" cy="0"/>
          <a:chOff x="0" y="0"/>
          <a:chExt cx="0" cy="0"/>
        </a:xfrm>
      </p:grpSpPr>
      <p:sp>
        <p:nvSpPr>
          <p:cNvPr id="87" name="Google Shape;87;p19"/>
          <p:cNvSpPr txBox="1"/>
          <p:nvPr>
            <p:ph idx="1" type="body"/>
          </p:nvPr>
        </p:nvSpPr>
        <p:spPr>
          <a:xfrm>
            <a:off x="315750" y="221675"/>
            <a:ext cx="8512500" cy="4588200"/>
          </a:xfrm>
          <a:prstGeom prst="rect">
            <a:avLst/>
          </a:prstGeom>
        </p:spPr>
        <p:txBody>
          <a:bodyPr anchorCtr="0" anchor="t" bIns="91425" lIns="91425" spcFirstLastPara="1" rIns="91425" wrap="square" tIns="91425">
            <a:noAutofit/>
          </a:bodyPr>
          <a:lstStyle/>
          <a:p>
            <a:pPr indent="-361950" lvl="0" marL="457200" rtl="0" algn="l">
              <a:spcBef>
                <a:spcPts val="0"/>
              </a:spcBef>
              <a:spcAft>
                <a:spcPts val="0"/>
              </a:spcAft>
              <a:buSzPts val="2100"/>
              <a:buChar char="●"/>
            </a:pPr>
            <a:r>
              <a:rPr b="1" lang="en" sz="2100"/>
              <a:t>Causes:</a:t>
            </a:r>
            <a:endParaRPr b="1" sz="2100"/>
          </a:p>
          <a:p>
            <a:pPr indent="0" lvl="0" marL="0" rtl="0" algn="l">
              <a:spcBef>
                <a:spcPts val="1600"/>
              </a:spcBef>
              <a:spcAft>
                <a:spcPts val="0"/>
              </a:spcAft>
              <a:buNone/>
            </a:pPr>
            <a:r>
              <a:rPr lang="en" sz="2100"/>
              <a:t>The causes vary considerably, but include a possible decrease in the production of normal estrogen in women or testosterone in both men and women.Other causes may be aging, fatigue, pregnancy, medications (such as the SSRIs)</a:t>
            </a:r>
            <a:r>
              <a:rPr lang="en" sz="2100"/>
              <a:t> </a:t>
            </a:r>
            <a:r>
              <a:rPr lang="en" sz="2100"/>
              <a:t>or psychiatric conditions, such as depression and anxiety.</a:t>
            </a:r>
            <a:endParaRPr sz="2100"/>
          </a:p>
          <a:p>
            <a:pPr indent="-361950" lvl="0" marL="457200" rtl="0" algn="l">
              <a:spcBef>
                <a:spcPts val="1600"/>
              </a:spcBef>
              <a:spcAft>
                <a:spcPts val="0"/>
              </a:spcAft>
              <a:buSzPts val="2100"/>
              <a:buChar char="●"/>
            </a:pPr>
            <a:r>
              <a:rPr b="1" lang="en" sz="2100"/>
              <a:t>Treatment </a:t>
            </a:r>
            <a:endParaRPr sz="2100"/>
          </a:p>
          <a:p>
            <a:pPr indent="0" lvl="0" marL="0" rtl="0" algn="l">
              <a:spcBef>
                <a:spcPts val="1600"/>
              </a:spcBef>
              <a:spcAft>
                <a:spcPts val="1600"/>
              </a:spcAft>
              <a:buNone/>
            </a:pPr>
            <a:r>
              <a:rPr lang="en" sz="2100"/>
              <a:t>Treatment for a sexual desire disorder may include psychotherapy and medication. In 2015, the FDA approved a medication called Addyi (flibanserin) to treat acquired, generalized hypoactive sexual desire disorder (HSDD) in premenopausal women.</a:t>
            </a:r>
            <a:endParaRPr sz="21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1" name="Shape 91"/>
        <p:cNvGrpSpPr/>
        <p:nvPr/>
      </p:nvGrpSpPr>
      <p:grpSpPr>
        <a:xfrm>
          <a:off x="0" y="0"/>
          <a:ext cx="0" cy="0"/>
          <a:chOff x="0" y="0"/>
          <a:chExt cx="0" cy="0"/>
        </a:xfrm>
      </p:grpSpPr>
      <p:sp>
        <p:nvSpPr>
          <p:cNvPr id="92" name="Google Shape;92;p20"/>
          <p:cNvSpPr txBox="1"/>
          <p:nvPr>
            <p:ph type="title"/>
          </p:nvPr>
        </p:nvSpPr>
        <p:spPr>
          <a:xfrm>
            <a:off x="311700" y="223352"/>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Sexual Arousal Disorders </a:t>
            </a:r>
            <a:endParaRPr b="1"/>
          </a:p>
        </p:txBody>
      </p:sp>
      <p:sp>
        <p:nvSpPr>
          <p:cNvPr id="93" name="Google Shape;93;p20"/>
          <p:cNvSpPr txBox="1"/>
          <p:nvPr>
            <p:ph idx="1" type="body"/>
          </p:nvPr>
        </p:nvSpPr>
        <p:spPr>
          <a:xfrm>
            <a:off x="311700" y="796050"/>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100"/>
              <a:t>Sexual arousal disorders were previously known as frigidity in women and impotence in men, though these have now been replaced with less judgmental terms. Impotence is now known as </a:t>
            </a:r>
            <a:r>
              <a:rPr b="1" lang="en" sz="2100"/>
              <a:t>erectile</a:t>
            </a:r>
            <a:r>
              <a:rPr lang="en" sz="2100"/>
              <a:t> </a:t>
            </a:r>
            <a:r>
              <a:rPr b="1" lang="en" sz="2100"/>
              <a:t>dysfunction,</a:t>
            </a:r>
            <a:r>
              <a:rPr lang="en" sz="2100"/>
              <a:t> and frigidity has been replaced with a number of terms.</a:t>
            </a:r>
            <a:endParaRPr sz="2100"/>
          </a:p>
          <a:p>
            <a:pPr indent="-361950" lvl="0" marL="457200" rtl="0" algn="l">
              <a:spcBef>
                <a:spcPts val="1600"/>
              </a:spcBef>
              <a:spcAft>
                <a:spcPts val="0"/>
              </a:spcAft>
              <a:buSzPts val="2100"/>
              <a:buChar char="●"/>
            </a:pPr>
            <a:r>
              <a:rPr b="1" lang="en" sz="2100"/>
              <a:t>Diagnostic criteria</a:t>
            </a:r>
            <a:endParaRPr b="1" sz="2100"/>
          </a:p>
          <a:p>
            <a:pPr indent="0" lvl="0" marL="0" rtl="0" algn="l">
              <a:spcBef>
                <a:spcPts val="1600"/>
              </a:spcBef>
              <a:spcAft>
                <a:spcPts val="0"/>
              </a:spcAft>
              <a:buNone/>
            </a:pPr>
            <a:r>
              <a:rPr lang="en" sz="2100"/>
              <a:t>For both men and women, these conditions can manifest themselves as an aversion to, and avoidance of, sexual contact with a partner. In men, there may be partial or complete failure to attain or maintain an erection, or a lack of sexual excitement and pleasure in sexual activity.</a:t>
            </a:r>
            <a:endParaRPr sz="2100"/>
          </a:p>
          <a:p>
            <a:pPr indent="0" lvl="0" marL="0" rtl="0" algn="l">
              <a:spcBef>
                <a:spcPts val="1600"/>
              </a:spcBef>
              <a:spcAft>
                <a:spcPts val="1600"/>
              </a:spcAft>
              <a:buNone/>
            </a:pPr>
            <a:r>
              <a:t/>
            </a:r>
            <a:endParaRPr b="1" sz="21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7" name="Shape 97"/>
        <p:cNvGrpSpPr/>
        <p:nvPr/>
      </p:nvGrpSpPr>
      <p:grpSpPr>
        <a:xfrm>
          <a:off x="0" y="0"/>
          <a:ext cx="0" cy="0"/>
          <a:chOff x="0" y="0"/>
          <a:chExt cx="0" cy="0"/>
        </a:xfrm>
      </p:grpSpPr>
      <p:sp>
        <p:nvSpPr>
          <p:cNvPr id="98" name="Google Shape;98;p21"/>
          <p:cNvSpPr txBox="1"/>
          <p:nvPr>
            <p:ph idx="1" type="body"/>
          </p:nvPr>
        </p:nvSpPr>
        <p:spPr>
          <a:xfrm>
            <a:off x="374250" y="0"/>
            <a:ext cx="8769900" cy="5143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200"/>
              <a:t>There may be physiological origins to these disorders, such as decreased blood flow or lack of vaginal lubrication. Chronic disease can also contribute, as well as the nature of the relationship between the partners.</a:t>
            </a:r>
            <a:endParaRPr sz="2200"/>
          </a:p>
          <a:p>
            <a:pPr indent="-368300" lvl="0" marL="457200" rtl="0" algn="l">
              <a:spcBef>
                <a:spcPts val="1600"/>
              </a:spcBef>
              <a:spcAft>
                <a:spcPts val="0"/>
              </a:spcAft>
              <a:buSzPts val="2200"/>
              <a:buChar char="●"/>
            </a:pPr>
            <a:r>
              <a:rPr b="1" lang="en" sz="2200"/>
              <a:t>Causes</a:t>
            </a:r>
            <a:endParaRPr b="1" sz="2200"/>
          </a:p>
          <a:p>
            <a:pPr indent="0" lvl="0" marL="0" rtl="0" algn="l">
              <a:spcBef>
                <a:spcPts val="1600"/>
              </a:spcBef>
              <a:spcAft>
                <a:spcPts val="0"/>
              </a:spcAft>
              <a:buNone/>
            </a:pPr>
            <a:r>
              <a:rPr lang="en" sz="2200"/>
              <a:t>the aetiology of this condition unknown. However it is believed to be a pathology of either the immune system or autonomic nervous systems. It is defined as a rare disease by NIH but prevalence is unknown </a:t>
            </a:r>
            <a:endParaRPr sz="2200"/>
          </a:p>
          <a:p>
            <a:pPr indent="-368300" lvl="0" marL="457200" rtl="0" algn="l">
              <a:spcBef>
                <a:spcPts val="1600"/>
              </a:spcBef>
              <a:spcAft>
                <a:spcPts val="0"/>
              </a:spcAft>
              <a:buSzPts val="2200"/>
              <a:buChar char="●"/>
            </a:pPr>
            <a:r>
              <a:rPr b="1" lang="en" sz="2200"/>
              <a:t>Treatment </a:t>
            </a:r>
            <a:endParaRPr sz="2200"/>
          </a:p>
          <a:p>
            <a:pPr indent="0" lvl="0" marL="0" rtl="0" algn="l">
              <a:spcBef>
                <a:spcPts val="1600"/>
              </a:spcBef>
              <a:spcAft>
                <a:spcPts val="1600"/>
              </a:spcAft>
              <a:buNone/>
            </a:pPr>
            <a:r>
              <a:rPr lang="en" sz="2200"/>
              <a:t>There is no known cure or treatment </a:t>
            </a:r>
            <a:endParaRPr sz="2200"/>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